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nton Italics" panose="020B0604020202020204" charset="0"/>
      <p:regular r:id="rId10"/>
    </p:embeddedFont>
    <p:embeddedFont>
      <p:font typeface="Open Sans" panose="020B0606030504020204" pitchFamily="34" charset="0"/>
      <p:regular r:id="rId11"/>
    </p:embeddedFont>
    <p:embeddedFont>
      <p:font typeface="Open Sans Bold" panose="020B0604020202020204" charset="0"/>
      <p:regular r:id="rId12"/>
    </p:embeddedFont>
    <p:embeddedFont>
      <p:font typeface="Open Sans Bold Italics" panose="020B0604020202020204" charset="0"/>
      <p:regular r:id="rId13"/>
    </p:embeddedFont>
    <p:embeddedFont>
      <p:font typeface="Open Sans Medium Italics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8" d="100"/>
          <a:sy n="38" d="100"/>
        </p:scale>
        <p:origin x="948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anva.com/design/DAG48J6wNsI/SkwTqZE0m04159oqLN6P7w/edit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 rot="-10800000">
            <a:off x="14330" y="1638299"/>
            <a:ext cx="4938669" cy="6472389"/>
            <a:chOff x="0" y="0"/>
            <a:chExt cx="638776" cy="94248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8776" cy="942483"/>
            </a:xfrm>
            <a:custGeom>
              <a:avLst/>
              <a:gdLst/>
              <a:ahLst/>
              <a:cxnLst/>
              <a:rect l="l" t="t" r="r" b="b"/>
              <a:pathLst>
                <a:path w="638776" h="942483">
                  <a:moveTo>
                    <a:pt x="203200" y="0"/>
                  </a:moveTo>
                  <a:lnTo>
                    <a:pt x="638776" y="0"/>
                  </a:lnTo>
                  <a:lnTo>
                    <a:pt x="435576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1600" y="-38100"/>
              <a:ext cx="435576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10800000">
            <a:off x="15003016" y="9639300"/>
            <a:ext cx="3284984" cy="421465"/>
            <a:chOff x="0" y="0"/>
            <a:chExt cx="7345902" cy="9424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7345901" cy="942483"/>
            </a:xfrm>
            <a:custGeom>
              <a:avLst/>
              <a:gdLst/>
              <a:ahLst/>
              <a:cxnLst/>
              <a:rect l="l" t="t" r="r" b="b"/>
              <a:pathLst>
                <a:path w="7345901" h="942483">
                  <a:moveTo>
                    <a:pt x="203200" y="0"/>
                  </a:moveTo>
                  <a:lnTo>
                    <a:pt x="7345901" y="0"/>
                  </a:lnTo>
                  <a:lnTo>
                    <a:pt x="7142701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7142702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609600" y="1397789"/>
            <a:ext cx="18100735" cy="52700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5745"/>
              </a:lnSpc>
              <a:spcBef>
                <a:spcPct val="0"/>
              </a:spcBef>
            </a:pPr>
            <a:r>
              <a:rPr lang="en-US" sz="26000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FITZONE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82570" y="8018145"/>
            <a:ext cx="6055743" cy="1240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 i="1">
                <a:solidFill>
                  <a:srgbClr val="FFFFFF"/>
                </a:solidFill>
                <a:latin typeface="Open Sans Medium Italics"/>
                <a:ea typeface="Open Sans Medium Italics"/>
                <a:cs typeface="Open Sans Medium Italics"/>
                <a:sym typeface="Open Sans Medium Italics"/>
              </a:rPr>
              <a:t>Réalisé par :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 b="1" i="1">
                <a:solidFill>
                  <a:srgbClr val="FFFFFF"/>
                </a:solidFill>
                <a:latin typeface="Open Sans Medium Italics"/>
                <a:ea typeface="Open Sans Medium Italics"/>
                <a:cs typeface="Open Sans Medium Italics"/>
                <a:sym typeface="Open Sans Medium Italics"/>
              </a:rPr>
              <a:t>Nesrine MELAHI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 b="1" i="1">
                <a:solidFill>
                  <a:srgbClr val="FFFFFF"/>
                </a:solidFill>
                <a:latin typeface="Open Sans Medium Italics"/>
                <a:ea typeface="Open Sans Medium Italics"/>
                <a:cs typeface="Open Sans Medium Italics"/>
                <a:sym typeface="Open Sans Medium Italics"/>
              </a:rPr>
              <a:t>Yasmine HADDAG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sz="1800" b="1" i="1">
              <a:solidFill>
                <a:srgbClr val="FFFFFF"/>
              </a:solidFill>
              <a:latin typeface="Open Sans Medium Italics"/>
              <a:ea typeface="Open Sans Medium Italics"/>
              <a:cs typeface="Open Sans Medium Italics"/>
              <a:sym typeface="Open Sans Medium Italics"/>
            </a:endParaRPr>
          </a:p>
        </p:txBody>
      </p:sp>
      <p:grpSp>
        <p:nvGrpSpPr>
          <p:cNvPr id="16" name="Group 16"/>
          <p:cNvGrpSpPr/>
          <p:nvPr/>
        </p:nvGrpSpPr>
        <p:grpSpPr>
          <a:xfrm>
            <a:off x="4154036" y="7154566"/>
            <a:ext cx="7142147" cy="647986"/>
            <a:chOff x="0" y="0"/>
            <a:chExt cx="8973815" cy="814168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973815" cy="814168"/>
            </a:xfrm>
            <a:custGeom>
              <a:avLst/>
              <a:gdLst/>
              <a:ahLst/>
              <a:cxnLst/>
              <a:rect l="l" t="t" r="r" b="b"/>
              <a:pathLst>
                <a:path w="8973815" h="814168">
                  <a:moveTo>
                    <a:pt x="203200" y="0"/>
                  </a:moveTo>
                  <a:lnTo>
                    <a:pt x="8973815" y="0"/>
                  </a:lnTo>
                  <a:lnTo>
                    <a:pt x="8770615" y="814168"/>
                  </a:lnTo>
                  <a:lnTo>
                    <a:pt x="0" y="814168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600" y="-38100"/>
              <a:ext cx="8770615" cy="8522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3853662" y="7261319"/>
            <a:ext cx="6819018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b="1" i="1" dirty="0">
                <a:solidFill>
                  <a:srgbClr val="FFFFFF"/>
                </a:solidFill>
                <a:latin typeface="Open Sans Bold Italics"/>
                <a:ea typeface="Open Sans Bold Italics"/>
                <a:cs typeface="Open Sans Bold Italics"/>
                <a:sym typeface="Open Sans Bold Italics"/>
              </a:rPr>
              <a:t>SYSTÈME DE GESTION DE SALLE DE SPORT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338313" y="8274597"/>
            <a:ext cx="6055743" cy="925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 i="1">
                <a:solidFill>
                  <a:srgbClr val="FFFFFF"/>
                </a:solidFill>
                <a:latin typeface="Open Sans Medium Italics"/>
                <a:ea typeface="Open Sans Medium Italics"/>
                <a:cs typeface="Open Sans Medium Italics"/>
                <a:sym typeface="Open Sans Medium Italics"/>
              </a:rPr>
              <a:t>Encadré par :</a:t>
            </a:r>
          </a:p>
          <a:p>
            <a:pPr algn="l">
              <a:lnSpc>
                <a:spcPts val="2520"/>
              </a:lnSpc>
            </a:pPr>
            <a:r>
              <a:rPr lang="en-US" sz="1800" b="1" i="1">
                <a:solidFill>
                  <a:srgbClr val="FFFFFF"/>
                </a:solidFill>
                <a:latin typeface="Open Sans Medium Italics"/>
                <a:ea typeface="Open Sans Medium Italics"/>
                <a:cs typeface="Open Sans Medium Italics"/>
                <a:sym typeface="Open Sans Medium Italics"/>
              </a:rPr>
              <a:t> Mr Anis CHERGUI</a:t>
            </a:r>
          </a:p>
          <a:p>
            <a:pPr algn="l">
              <a:lnSpc>
                <a:spcPts val="2520"/>
              </a:lnSpc>
              <a:spcBef>
                <a:spcPct val="0"/>
              </a:spcBef>
            </a:pPr>
            <a:endParaRPr lang="en-US" sz="1800" b="1" i="1">
              <a:solidFill>
                <a:srgbClr val="FFFFFF"/>
              </a:solidFill>
              <a:latin typeface="Open Sans Medium Italics"/>
              <a:ea typeface="Open Sans Medium Italics"/>
              <a:cs typeface="Open Sans Medium Italics"/>
              <a:sym typeface="Open Sans Medium Italic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5538784" y="9171852"/>
            <a:ext cx="6055743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  <a:r>
              <a:rPr lang="en-US" sz="1800" b="1" i="1">
                <a:solidFill>
                  <a:srgbClr val="FFFFFF"/>
                </a:solidFill>
                <a:latin typeface="Open Sans Medium Italics"/>
                <a:ea typeface="Open Sans Medium Italics"/>
                <a:cs typeface="Open Sans Medium Italics"/>
                <a:sym typeface="Open Sans Medium Italics"/>
              </a:rPr>
              <a:t>Novembre 2024</a:t>
            </a:r>
          </a:p>
        </p:txBody>
      </p:sp>
      <p:grpSp>
        <p:nvGrpSpPr>
          <p:cNvPr id="25" name="Group 2">
            <a:extLst>
              <a:ext uri="{FF2B5EF4-FFF2-40B4-BE49-F238E27FC236}">
                <a16:creationId xmlns:a16="http://schemas.microsoft.com/office/drawing/2014/main" id="{6D247CD2-57CC-DF7A-1A8D-DE81C0077C78}"/>
              </a:ext>
            </a:extLst>
          </p:cNvPr>
          <p:cNvGrpSpPr/>
          <p:nvPr/>
        </p:nvGrpSpPr>
        <p:grpSpPr>
          <a:xfrm>
            <a:off x="4952999" y="47530"/>
            <a:ext cx="13289567" cy="2791533"/>
            <a:chOff x="0" y="0"/>
            <a:chExt cx="1054686" cy="1015425"/>
          </a:xfrm>
        </p:grpSpPr>
        <p:sp>
          <p:nvSpPr>
            <p:cNvPr id="26" name="Freeform 3">
              <a:extLst>
                <a:ext uri="{FF2B5EF4-FFF2-40B4-BE49-F238E27FC236}">
                  <a16:creationId xmlns:a16="http://schemas.microsoft.com/office/drawing/2014/main" id="{C65E9C6E-23BB-6C4B-A04B-98B5300A4CBA}"/>
                </a:ext>
              </a:extLst>
            </p:cNvPr>
            <p:cNvSpPr/>
            <p:nvPr/>
          </p:nvSpPr>
          <p:spPr>
            <a:xfrm>
              <a:off x="0" y="0"/>
              <a:ext cx="1054686" cy="1015425"/>
            </a:xfrm>
            <a:custGeom>
              <a:avLst/>
              <a:gdLst/>
              <a:ahLst/>
              <a:cxnLst/>
              <a:rect l="l" t="t" r="r" b="b"/>
              <a:pathLst>
                <a:path w="1054686" h="1015425">
                  <a:moveTo>
                    <a:pt x="203200" y="0"/>
                  </a:moveTo>
                  <a:lnTo>
                    <a:pt x="1054686" y="0"/>
                  </a:lnTo>
                  <a:lnTo>
                    <a:pt x="851486" y="1015425"/>
                  </a:lnTo>
                  <a:lnTo>
                    <a:pt x="0" y="1015425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22253" r="-22253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371600" y="665387"/>
            <a:ext cx="10099030" cy="1035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529"/>
              </a:lnSpc>
              <a:spcBef>
                <a:spcPct val="0"/>
              </a:spcBef>
            </a:pPr>
            <a:r>
              <a:rPr lang="en-US" sz="6092" i="1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CONTEXTE &amp; PROBLÉMATIQUE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07995" y="3606078"/>
            <a:ext cx="10487190" cy="46491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Problématique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: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Gestion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manuelle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inefficace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des salles de sport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Difficulté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de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suivi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des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membres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et abonnements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Manque de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traçabilité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des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paiements</a:t>
            </a:r>
            <a:endParaRPr lang="en-US" sz="19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Réservation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de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cours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complexe</a:t>
            </a:r>
            <a:endParaRPr lang="en-US" sz="19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2799"/>
              </a:lnSpc>
            </a:pPr>
            <a:endParaRPr lang="en-US" sz="19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2799"/>
              </a:lnSpc>
            </a:pP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Solution: 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FitZone</a:t>
            </a:r>
            <a:endParaRPr lang="en-US" sz="19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Automatisation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complète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de la gestion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Interface web intuitive et accessible</a:t>
            </a: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Base de données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centralisée</a:t>
            </a:r>
            <a:endParaRPr lang="en-US" sz="19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marL="431797" lvl="1" indent="-215899" algn="l">
              <a:lnSpc>
                <a:spcPts val="2799"/>
              </a:lnSpc>
              <a:buFont typeface="Arial"/>
              <a:buChar char="•"/>
            </a:pP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Gestion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en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temps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réel</a:t>
            </a:r>
            <a:endParaRPr lang="en-US" sz="19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Découvrez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le site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FitZone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en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</a:t>
            </a:r>
            <a:r>
              <a:rPr lang="en-US" sz="19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ligne</a:t>
            </a:r>
            <a:r>
              <a:rPr lang="en-US" sz="19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: </a:t>
            </a:r>
            <a:r>
              <a:rPr lang="en-US" sz="1999" b="1" i="1" u="sng" dirty="0">
                <a:solidFill>
                  <a:schemeClr val="bg1"/>
                </a:solidFill>
                <a:latin typeface="Aptos" panose="020B0004020202020204" pitchFamily="34" charset="0"/>
                <a:ea typeface="Aptos"/>
                <a:cs typeface="Aptos"/>
                <a:sym typeface="Aptos"/>
                <a:hlinkClick r:id="rId2" tooltip="https://www.canva.com/design/DAG48J6wNsI/SkwTqZE0m04159oqLN6P7w/edit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https://gestionsport.infinityfree.me/sport/ </a:t>
            </a:r>
            <a:r>
              <a:rPr lang="en-US" sz="1999" b="1" i="1" dirty="0">
                <a:solidFill>
                  <a:schemeClr val="bg1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                   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  <a:endParaRPr lang="en-US" sz="19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</p:txBody>
      </p:sp>
      <p:grpSp>
        <p:nvGrpSpPr>
          <p:cNvPr id="7" name="Group 7"/>
          <p:cNvGrpSpPr/>
          <p:nvPr/>
        </p:nvGrpSpPr>
        <p:grpSpPr>
          <a:xfrm rot="-10800000">
            <a:off x="14969149" y="9324369"/>
            <a:ext cx="3284984" cy="421465"/>
            <a:chOff x="0" y="0"/>
            <a:chExt cx="7345902" cy="94248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7345901" cy="942483"/>
            </a:xfrm>
            <a:custGeom>
              <a:avLst/>
              <a:gdLst/>
              <a:ahLst/>
              <a:cxnLst/>
              <a:rect l="l" t="t" r="r" b="b"/>
              <a:pathLst>
                <a:path w="7345901" h="942483">
                  <a:moveTo>
                    <a:pt x="203200" y="0"/>
                  </a:moveTo>
                  <a:lnTo>
                    <a:pt x="7345901" y="0"/>
                  </a:lnTo>
                  <a:lnTo>
                    <a:pt x="7142701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01600" y="-38100"/>
              <a:ext cx="7142702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-10800000">
            <a:off x="2480854" y="8439989"/>
            <a:ext cx="1862546" cy="1847010"/>
            <a:chOff x="0" y="0"/>
            <a:chExt cx="406400" cy="94248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06400" cy="942483"/>
            </a:xfrm>
            <a:custGeom>
              <a:avLst/>
              <a:gdLst/>
              <a:ahLst/>
              <a:cxnLst/>
              <a:rect l="l" t="t" r="r" b="b"/>
              <a:pathLst>
                <a:path w="406400" h="942483">
                  <a:moveTo>
                    <a:pt x="203200" y="0"/>
                  </a:moveTo>
                  <a:lnTo>
                    <a:pt x="406400" y="0"/>
                  </a:lnTo>
                  <a:lnTo>
                    <a:pt x="203200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101600" y="-38100"/>
              <a:ext cx="203200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 rot="-10800000">
            <a:off x="985843" y="8439989"/>
            <a:ext cx="1757356" cy="1756058"/>
            <a:chOff x="0" y="0"/>
            <a:chExt cx="406400" cy="94248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06400" cy="942483"/>
            </a:xfrm>
            <a:custGeom>
              <a:avLst/>
              <a:gdLst/>
              <a:ahLst/>
              <a:cxnLst/>
              <a:rect l="l" t="t" r="r" b="b"/>
              <a:pathLst>
                <a:path w="406400" h="942483">
                  <a:moveTo>
                    <a:pt x="203200" y="0"/>
                  </a:moveTo>
                  <a:lnTo>
                    <a:pt x="406400" y="0"/>
                  </a:lnTo>
                  <a:lnTo>
                    <a:pt x="203200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101600" y="-38100"/>
              <a:ext cx="203200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 rot="-10800000">
            <a:off x="990600" y="1833394"/>
            <a:ext cx="3803474" cy="1155192"/>
            <a:chOff x="0" y="0"/>
            <a:chExt cx="3103127" cy="94248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103127" cy="942483"/>
            </a:xfrm>
            <a:custGeom>
              <a:avLst/>
              <a:gdLst/>
              <a:ahLst/>
              <a:cxnLst/>
              <a:rect l="l" t="t" r="r" b="b"/>
              <a:pathLst>
                <a:path w="3103127" h="942483">
                  <a:moveTo>
                    <a:pt x="203200" y="0"/>
                  </a:moveTo>
                  <a:lnTo>
                    <a:pt x="3103127" y="0"/>
                  </a:lnTo>
                  <a:lnTo>
                    <a:pt x="2899927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101600" y="-38100"/>
              <a:ext cx="2899927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 rot="-10800000">
            <a:off x="8382000" y="393216"/>
            <a:ext cx="9724409" cy="428036"/>
            <a:chOff x="0" y="0"/>
            <a:chExt cx="19814508" cy="872169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814508" cy="872169"/>
            </a:xfrm>
            <a:custGeom>
              <a:avLst/>
              <a:gdLst/>
              <a:ahLst/>
              <a:cxnLst/>
              <a:rect l="l" t="t" r="r" b="b"/>
              <a:pathLst>
                <a:path w="19814508" h="872169">
                  <a:moveTo>
                    <a:pt x="203200" y="0"/>
                  </a:moveTo>
                  <a:lnTo>
                    <a:pt x="19814508" y="0"/>
                  </a:lnTo>
                  <a:lnTo>
                    <a:pt x="19611308" y="872169"/>
                  </a:lnTo>
                  <a:lnTo>
                    <a:pt x="0" y="872169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19611308" cy="9102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2119963" y="3744170"/>
            <a:ext cx="173270" cy="153425"/>
            <a:chOff x="0" y="0"/>
            <a:chExt cx="175449" cy="15535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75449" cy="155354"/>
            </a:xfrm>
            <a:custGeom>
              <a:avLst/>
              <a:gdLst/>
              <a:ahLst/>
              <a:cxnLst/>
              <a:rect l="l" t="t" r="r" b="b"/>
              <a:pathLst>
                <a:path w="175449" h="155354">
                  <a:moveTo>
                    <a:pt x="0" y="0"/>
                  </a:moveTo>
                  <a:lnTo>
                    <a:pt x="175449" y="0"/>
                  </a:lnTo>
                  <a:lnTo>
                    <a:pt x="175449" y="155354"/>
                  </a:lnTo>
                  <a:lnTo>
                    <a:pt x="0" y="155354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75449" cy="1839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2175032" y="5565226"/>
            <a:ext cx="173270" cy="153425"/>
            <a:chOff x="0" y="0"/>
            <a:chExt cx="175449" cy="15535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5449" cy="155354"/>
            </a:xfrm>
            <a:custGeom>
              <a:avLst/>
              <a:gdLst/>
              <a:ahLst/>
              <a:cxnLst/>
              <a:rect l="l" t="t" r="r" b="b"/>
              <a:pathLst>
                <a:path w="175449" h="155354">
                  <a:moveTo>
                    <a:pt x="0" y="0"/>
                  </a:moveTo>
                  <a:lnTo>
                    <a:pt x="175449" y="0"/>
                  </a:lnTo>
                  <a:lnTo>
                    <a:pt x="175449" y="155354"/>
                  </a:lnTo>
                  <a:lnTo>
                    <a:pt x="0" y="155354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75449" cy="1839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119963" y="7505700"/>
            <a:ext cx="173270" cy="153425"/>
            <a:chOff x="0" y="0"/>
            <a:chExt cx="175449" cy="15535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75449" cy="155354"/>
            </a:xfrm>
            <a:custGeom>
              <a:avLst/>
              <a:gdLst/>
              <a:ahLst/>
              <a:cxnLst/>
              <a:rect l="l" t="t" r="r" b="b"/>
              <a:pathLst>
                <a:path w="175449" h="155354">
                  <a:moveTo>
                    <a:pt x="0" y="0"/>
                  </a:moveTo>
                  <a:lnTo>
                    <a:pt x="175449" y="0"/>
                  </a:lnTo>
                  <a:lnTo>
                    <a:pt x="175449" y="155354"/>
                  </a:lnTo>
                  <a:lnTo>
                    <a:pt x="0" y="155354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175449" cy="1839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sp>
        <p:nvSpPr>
          <p:cNvPr id="25" name="Freeform 25"/>
          <p:cNvSpPr/>
          <p:nvPr/>
        </p:nvSpPr>
        <p:spPr>
          <a:xfrm>
            <a:off x="9085549" y="2333251"/>
            <a:ext cx="7315200" cy="7560533"/>
          </a:xfrm>
          <a:custGeom>
            <a:avLst/>
            <a:gdLst/>
            <a:ahLst/>
            <a:cxnLst/>
            <a:rect l="l" t="t" r="r" b="b"/>
            <a:pathLst>
              <a:path w="3778429" h="6075647">
                <a:moveTo>
                  <a:pt x="0" y="0"/>
                </a:moveTo>
                <a:lnTo>
                  <a:pt x="3778429" y="0"/>
                </a:lnTo>
                <a:lnTo>
                  <a:pt x="3778429" y="6075647"/>
                </a:lnTo>
                <a:lnTo>
                  <a:pt x="0" y="60756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14" r="-4641" b="-314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7" name="TextBox 27"/>
          <p:cNvSpPr txBox="1"/>
          <p:nvPr/>
        </p:nvSpPr>
        <p:spPr>
          <a:xfrm>
            <a:off x="-2971800" y="981903"/>
            <a:ext cx="12433719" cy="1078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816"/>
              </a:lnSpc>
              <a:spcBef>
                <a:spcPct val="0"/>
              </a:spcBef>
            </a:pPr>
            <a:r>
              <a:rPr lang="en-US" sz="6297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ACTEURS ET FONCTIONNALITÉS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514559" y="2634943"/>
            <a:ext cx="2811786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Les 3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acteurs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principaux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2472054" y="3606277"/>
            <a:ext cx="4228869" cy="1369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Administrateur</a:t>
            </a:r>
          </a:p>
          <a:p>
            <a:pPr algn="l">
              <a:lnSpc>
                <a:spcPts val="2239"/>
              </a:lnSpc>
            </a:pPr>
            <a:endParaRPr lang="en-US" sz="15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Gérer les membres, abonnements, cours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Gérer les paiements et équipements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Générer des rapports 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472054" y="5531996"/>
            <a:ext cx="4228869" cy="13690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Entraîneur</a:t>
            </a:r>
          </a:p>
          <a:p>
            <a:pPr algn="l">
              <a:lnSpc>
                <a:spcPts val="2239"/>
              </a:lnSpc>
            </a:pPr>
            <a:endParaRPr lang="en-US" sz="15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Consulter le planning des cours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Valider la présence des membres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Voir la liste des membres inscrits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472054" y="7357321"/>
            <a:ext cx="5551480" cy="1921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Membre</a:t>
            </a:r>
          </a:p>
          <a:p>
            <a:pPr algn="l">
              <a:lnSpc>
                <a:spcPts val="2239"/>
              </a:lnSpc>
            </a:pP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S'inscrire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et se connecter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•Consulter les abonnements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disponibles</a:t>
            </a: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Réserver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des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cours</a:t>
            </a: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•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Effectuer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des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paiements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ligne</a:t>
            </a: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239"/>
              </a:lnSpc>
            </a:pP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8512567" y="1168444"/>
            <a:ext cx="9724409" cy="473550"/>
            <a:chOff x="0" y="0"/>
            <a:chExt cx="19814508" cy="96490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814508" cy="964908"/>
            </a:xfrm>
            <a:custGeom>
              <a:avLst/>
              <a:gdLst/>
              <a:ahLst/>
              <a:cxnLst/>
              <a:rect l="l" t="t" r="r" b="b"/>
              <a:pathLst>
                <a:path w="19814508" h="964908">
                  <a:moveTo>
                    <a:pt x="203200" y="0"/>
                  </a:moveTo>
                  <a:lnTo>
                    <a:pt x="19814508" y="0"/>
                  </a:lnTo>
                  <a:lnTo>
                    <a:pt x="19611308" y="964908"/>
                  </a:lnTo>
                  <a:lnTo>
                    <a:pt x="0" y="964908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01600" y="-38100"/>
              <a:ext cx="19611308" cy="100300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355053" y="3018603"/>
            <a:ext cx="173270" cy="153425"/>
            <a:chOff x="0" y="0"/>
            <a:chExt cx="175449" cy="15535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5449" cy="155354"/>
            </a:xfrm>
            <a:custGeom>
              <a:avLst/>
              <a:gdLst/>
              <a:ahLst/>
              <a:cxnLst/>
              <a:rect l="l" t="t" r="r" b="b"/>
              <a:pathLst>
                <a:path w="175449" h="155354">
                  <a:moveTo>
                    <a:pt x="0" y="0"/>
                  </a:moveTo>
                  <a:lnTo>
                    <a:pt x="175449" y="0"/>
                  </a:lnTo>
                  <a:lnTo>
                    <a:pt x="175449" y="155354"/>
                  </a:lnTo>
                  <a:lnTo>
                    <a:pt x="0" y="155354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75449" cy="1839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314882" y="5765801"/>
            <a:ext cx="173270" cy="153425"/>
            <a:chOff x="0" y="0"/>
            <a:chExt cx="175449" cy="15535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5449" cy="155354"/>
            </a:xfrm>
            <a:custGeom>
              <a:avLst/>
              <a:gdLst/>
              <a:ahLst/>
              <a:cxnLst/>
              <a:rect l="l" t="t" r="r" b="b"/>
              <a:pathLst>
                <a:path w="175449" h="155354">
                  <a:moveTo>
                    <a:pt x="0" y="0"/>
                  </a:moveTo>
                  <a:lnTo>
                    <a:pt x="175449" y="0"/>
                  </a:lnTo>
                  <a:lnTo>
                    <a:pt x="175449" y="155354"/>
                  </a:lnTo>
                  <a:lnTo>
                    <a:pt x="0" y="155354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175449" cy="1839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 rot="-10800000">
            <a:off x="14876729" y="9505625"/>
            <a:ext cx="3284984" cy="421465"/>
            <a:chOff x="0" y="0"/>
            <a:chExt cx="7345902" cy="942483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7345901" cy="942483"/>
            </a:xfrm>
            <a:custGeom>
              <a:avLst/>
              <a:gdLst/>
              <a:ahLst/>
              <a:cxnLst/>
              <a:rect l="l" t="t" r="r" b="b"/>
              <a:pathLst>
                <a:path w="7345901" h="942483">
                  <a:moveTo>
                    <a:pt x="203200" y="0"/>
                  </a:moveTo>
                  <a:lnTo>
                    <a:pt x="7345901" y="0"/>
                  </a:lnTo>
                  <a:lnTo>
                    <a:pt x="7142701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38100"/>
              <a:ext cx="7142702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-782762" y="1335150"/>
            <a:ext cx="2960577" cy="4039063"/>
            <a:chOff x="-362390" y="-38100"/>
            <a:chExt cx="955688" cy="1135137"/>
          </a:xfrm>
        </p:grpSpPr>
        <p:sp>
          <p:nvSpPr>
            <p:cNvPr id="15" name="Freeform 15"/>
            <p:cNvSpPr/>
            <p:nvPr/>
          </p:nvSpPr>
          <p:spPr>
            <a:xfrm>
              <a:off x="-362390" y="154554"/>
              <a:ext cx="694898" cy="942483"/>
            </a:xfrm>
            <a:custGeom>
              <a:avLst/>
              <a:gdLst/>
              <a:ahLst/>
              <a:cxnLst/>
              <a:rect l="l" t="t" r="r" b="b"/>
              <a:pathLst>
                <a:path w="694898" h="942483">
                  <a:moveTo>
                    <a:pt x="203200" y="0"/>
                  </a:moveTo>
                  <a:lnTo>
                    <a:pt x="694898" y="0"/>
                  </a:lnTo>
                  <a:lnTo>
                    <a:pt x="491698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fr-FR" dirty="0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38100"/>
              <a:ext cx="491698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10800000">
            <a:off x="9483" y="5600699"/>
            <a:ext cx="2023845" cy="3351149"/>
            <a:chOff x="0" y="0"/>
            <a:chExt cx="694898" cy="94248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94898" cy="942483"/>
            </a:xfrm>
            <a:custGeom>
              <a:avLst/>
              <a:gdLst/>
              <a:ahLst/>
              <a:cxnLst/>
              <a:rect l="l" t="t" r="r" b="b"/>
              <a:pathLst>
                <a:path w="694898" h="942483">
                  <a:moveTo>
                    <a:pt x="203200" y="0"/>
                  </a:moveTo>
                  <a:lnTo>
                    <a:pt x="694898" y="0"/>
                  </a:lnTo>
                  <a:lnTo>
                    <a:pt x="491698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38100"/>
              <a:ext cx="491698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8431780" y="1885087"/>
            <a:ext cx="8952434" cy="7373213"/>
          </a:xfrm>
          <a:custGeom>
            <a:avLst/>
            <a:gdLst/>
            <a:ahLst/>
            <a:cxnLst/>
            <a:rect l="l" t="t" r="r" b="b"/>
            <a:pathLst>
              <a:path w="5572874" h="6781025">
                <a:moveTo>
                  <a:pt x="0" y="0"/>
                </a:moveTo>
                <a:lnTo>
                  <a:pt x="5572874" y="0"/>
                </a:lnTo>
                <a:lnTo>
                  <a:pt x="5572874" y="6781025"/>
                </a:lnTo>
                <a:lnTo>
                  <a:pt x="0" y="67810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82" t="-425" r="-3182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1" name="TextBox 21"/>
          <p:cNvSpPr txBox="1"/>
          <p:nvPr/>
        </p:nvSpPr>
        <p:spPr>
          <a:xfrm>
            <a:off x="5084602" y="201962"/>
            <a:ext cx="12433719" cy="10783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816"/>
              </a:lnSpc>
              <a:spcBef>
                <a:spcPct val="0"/>
              </a:spcBef>
            </a:pPr>
            <a:r>
              <a:rPr lang="en-US" sz="6297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MODÈLE DE DONNÉES: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488152" y="1521582"/>
            <a:ext cx="3803744" cy="540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Structure de la base de données:</a:t>
            </a:r>
          </a:p>
          <a:p>
            <a:pPr algn="l">
              <a:lnSpc>
                <a:spcPts val="2239"/>
              </a:lnSpc>
              <a:spcBef>
                <a:spcPct val="0"/>
              </a:spcBef>
            </a:pP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2737378" y="2964845"/>
            <a:ext cx="5215626" cy="18698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6"/>
              </a:lnSpc>
            </a:pP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Entités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principales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algn="l">
              <a:lnSpc>
                <a:spcPts val="1657"/>
              </a:lnSpc>
            </a:pPr>
            <a:endParaRPr lang="en-US" sz="1383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98713" lvl="1" indent="-149356" algn="l">
              <a:lnSpc>
                <a:spcPts val="1936"/>
              </a:lnSpc>
              <a:buFont typeface="Arial"/>
              <a:buChar char="•"/>
            </a:pP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Membre: Gestion des 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utilisateurs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(nom, email…)</a:t>
            </a:r>
          </a:p>
          <a:p>
            <a:pPr marL="298713" lvl="1" indent="-149356" algn="l">
              <a:lnSpc>
                <a:spcPts val="1936"/>
              </a:lnSpc>
              <a:buFont typeface="Arial"/>
              <a:buChar char="•"/>
            </a:pP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Abonnement: Types 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d'offres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(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mensuel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trimestriel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…)</a:t>
            </a:r>
          </a:p>
          <a:p>
            <a:pPr marL="298713" lvl="1" indent="-149356" algn="l">
              <a:lnSpc>
                <a:spcPts val="1936"/>
              </a:lnSpc>
              <a:buFont typeface="Arial"/>
              <a:buChar char="•"/>
            </a:pP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Cours: Planning avec 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catégories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(yoga, musculation...)</a:t>
            </a:r>
          </a:p>
          <a:p>
            <a:pPr marL="298713" lvl="1" indent="-149356" algn="l">
              <a:lnSpc>
                <a:spcPts val="1936"/>
              </a:lnSpc>
              <a:buFont typeface="Arial"/>
              <a:buChar char="•"/>
            </a:pP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Entraîneur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Profils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spécialisés</a:t>
            </a:r>
            <a:endParaRPr lang="en-US" sz="1383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98713" lvl="1" indent="-149356" algn="l">
              <a:lnSpc>
                <a:spcPts val="1936"/>
              </a:lnSpc>
              <a:buFont typeface="Arial"/>
              <a:buChar char="•"/>
            </a:pP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Paiement: 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Historique</a:t>
            </a: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des transactions</a:t>
            </a:r>
          </a:p>
          <a:p>
            <a:pPr marL="298713" lvl="1" indent="-149356" algn="l">
              <a:lnSpc>
                <a:spcPts val="1936"/>
              </a:lnSpc>
              <a:buFont typeface="Arial"/>
              <a:buChar char="•"/>
            </a:pPr>
            <a:r>
              <a:rPr lang="en-US" sz="1383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Admin: Gestion </a:t>
            </a:r>
            <a:r>
              <a:rPr lang="en-US" sz="1383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système</a:t>
            </a:r>
            <a:endParaRPr lang="en-US" sz="1383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700538" y="5765801"/>
            <a:ext cx="5551480" cy="1921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9"/>
              </a:lnSpc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Relations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clés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</a:t>
            </a:r>
          </a:p>
          <a:p>
            <a:pPr algn="l">
              <a:lnSpc>
                <a:spcPts val="2239"/>
              </a:lnSpc>
            </a:pP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membre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possède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plusieurs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abonnements</a:t>
            </a: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membre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peut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réserver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plusieurs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cours</a:t>
            </a: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entraîneur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donne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plusieurs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cours</a:t>
            </a: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5439" lvl="1" indent="-172720" algn="l">
              <a:lnSpc>
                <a:spcPts val="2239"/>
              </a:lnSpc>
              <a:buFont typeface="Arial"/>
              <a:buChar char="•"/>
            </a:pP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Chaque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paiement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est </a:t>
            </a:r>
            <a:r>
              <a:rPr lang="en-US" sz="15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lié</a:t>
            </a:r>
            <a:r>
              <a:rPr lang="en-US" sz="15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à un abonnement</a:t>
            </a:r>
          </a:p>
          <a:p>
            <a:pPr algn="l">
              <a:lnSpc>
                <a:spcPts val="2239"/>
              </a:lnSpc>
            </a:pPr>
            <a:endParaRPr lang="en-US" sz="15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4910202" y="9520921"/>
            <a:ext cx="3284984" cy="421465"/>
            <a:chOff x="0" y="0"/>
            <a:chExt cx="7345902" cy="9424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45901" cy="942483"/>
            </a:xfrm>
            <a:custGeom>
              <a:avLst/>
              <a:gdLst/>
              <a:ahLst/>
              <a:cxnLst/>
              <a:rect l="l" t="t" r="r" b="b"/>
              <a:pathLst>
                <a:path w="7345901" h="942483">
                  <a:moveTo>
                    <a:pt x="203200" y="0"/>
                  </a:moveTo>
                  <a:lnTo>
                    <a:pt x="7345901" y="0"/>
                  </a:lnTo>
                  <a:lnTo>
                    <a:pt x="7142701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01600" y="-38100"/>
              <a:ext cx="7142702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10800000">
            <a:off x="13488056" y="1388484"/>
            <a:ext cx="830117" cy="890751"/>
            <a:chOff x="0" y="0"/>
            <a:chExt cx="406400" cy="4360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6400" cy="436085"/>
            </a:xfrm>
            <a:custGeom>
              <a:avLst/>
              <a:gdLst/>
              <a:ahLst/>
              <a:cxnLst/>
              <a:rect l="l" t="t" r="r" b="b"/>
              <a:pathLst>
                <a:path w="406400" h="436085">
                  <a:moveTo>
                    <a:pt x="203200" y="0"/>
                  </a:moveTo>
                  <a:lnTo>
                    <a:pt x="406400" y="0"/>
                  </a:lnTo>
                  <a:lnTo>
                    <a:pt x="203200" y="436085"/>
                  </a:lnTo>
                  <a:lnTo>
                    <a:pt x="0" y="43608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1600" y="-38100"/>
              <a:ext cx="203200" cy="4741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800000">
            <a:off x="14214409" y="1388484"/>
            <a:ext cx="4000144" cy="890751"/>
            <a:chOff x="0" y="0"/>
            <a:chExt cx="1958349" cy="43608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58349" cy="436085"/>
            </a:xfrm>
            <a:custGeom>
              <a:avLst/>
              <a:gdLst/>
              <a:ahLst/>
              <a:cxnLst/>
              <a:rect l="l" t="t" r="r" b="b"/>
              <a:pathLst>
                <a:path w="1958349" h="436085">
                  <a:moveTo>
                    <a:pt x="203200" y="0"/>
                  </a:moveTo>
                  <a:lnTo>
                    <a:pt x="1958349" y="0"/>
                  </a:lnTo>
                  <a:lnTo>
                    <a:pt x="1755149" y="436085"/>
                  </a:lnTo>
                  <a:lnTo>
                    <a:pt x="0" y="436085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01600" y="-38100"/>
              <a:ext cx="1755149" cy="47418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133787" y="1911683"/>
            <a:ext cx="173270" cy="153425"/>
            <a:chOff x="0" y="0"/>
            <a:chExt cx="175449" cy="155354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75449" cy="155354"/>
            </a:xfrm>
            <a:custGeom>
              <a:avLst/>
              <a:gdLst/>
              <a:ahLst/>
              <a:cxnLst/>
              <a:rect l="l" t="t" r="r" b="b"/>
              <a:pathLst>
                <a:path w="175449" h="155354">
                  <a:moveTo>
                    <a:pt x="0" y="0"/>
                  </a:moveTo>
                  <a:lnTo>
                    <a:pt x="175449" y="0"/>
                  </a:lnTo>
                  <a:lnTo>
                    <a:pt x="175449" y="155354"/>
                  </a:lnTo>
                  <a:lnTo>
                    <a:pt x="0" y="155354"/>
                  </a:lnTo>
                  <a:close/>
                </a:path>
              </a:pathLst>
            </a:custGeom>
            <a:solidFill>
              <a:srgbClr val="FFB000"/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175449" cy="18392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23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 rot="-10800000">
            <a:off x="-13164" y="8298137"/>
            <a:ext cx="1611857" cy="1920325"/>
            <a:chOff x="0" y="0"/>
            <a:chExt cx="406400" cy="942483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06400" cy="942483"/>
            </a:xfrm>
            <a:custGeom>
              <a:avLst/>
              <a:gdLst/>
              <a:ahLst/>
              <a:cxnLst/>
              <a:rect l="l" t="t" r="r" b="b"/>
              <a:pathLst>
                <a:path w="406400" h="942483">
                  <a:moveTo>
                    <a:pt x="203200" y="0"/>
                  </a:moveTo>
                  <a:lnTo>
                    <a:pt x="406400" y="0"/>
                  </a:lnTo>
                  <a:lnTo>
                    <a:pt x="203200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101600" y="-38100"/>
              <a:ext cx="203200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 rot="-10800000">
            <a:off x="1307057" y="8648699"/>
            <a:ext cx="1455902" cy="1638299"/>
            <a:chOff x="0" y="0"/>
            <a:chExt cx="406400" cy="94248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06400" cy="942483"/>
            </a:xfrm>
            <a:custGeom>
              <a:avLst/>
              <a:gdLst/>
              <a:ahLst/>
              <a:cxnLst/>
              <a:rect l="l" t="t" r="r" b="b"/>
              <a:pathLst>
                <a:path w="406400" h="942483">
                  <a:moveTo>
                    <a:pt x="203200" y="0"/>
                  </a:moveTo>
                  <a:lnTo>
                    <a:pt x="406400" y="0"/>
                  </a:lnTo>
                  <a:lnTo>
                    <a:pt x="203200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01600" y="-38100"/>
              <a:ext cx="203200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0" name="Freeform 20"/>
          <p:cNvSpPr/>
          <p:nvPr/>
        </p:nvSpPr>
        <p:spPr>
          <a:xfrm>
            <a:off x="7555782" y="2711000"/>
            <a:ext cx="10451242" cy="6547300"/>
          </a:xfrm>
          <a:custGeom>
            <a:avLst/>
            <a:gdLst/>
            <a:ahLst/>
            <a:cxnLst/>
            <a:rect l="l" t="t" r="r" b="b"/>
            <a:pathLst>
              <a:path w="9222657" h="5809722">
                <a:moveTo>
                  <a:pt x="0" y="0"/>
                </a:moveTo>
                <a:lnTo>
                  <a:pt x="9222657" y="0"/>
                </a:lnTo>
                <a:lnTo>
                  <a:pt x="9222657" y="5809722"/>
                </a:lnTo>
                <a:lnTo>
                  <a:pt x="0" y="58097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21" name="TextBox 21"/>
          <p:cNvSpPr txBox="1"/>
          <p:nvPr/>
        </p:nvSpPr>
        <p:spPr>
          <a:xfrm>
            <a:off x="9137136" y="305480"/>
            <a:ext cx="8196191" cy="983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48"/>
              </a:lnSpc>
            </a:pPr>
            <a:r>
              <a:rPr lang="en-US" sz="7017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EXEMPLE DE PROCESSUS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54066" y="1864058"/>
            <a:ext cx="5846614" cy="7135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Scénario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: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Réservation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d'un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cours</a:t>
            </a:r>
            <a:endParaRPr lang="en-US" sz="23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3359"/>
              </a:lnSpc>
            </a:pPr>
            <a:endParaRPr lang="en-US" sz="23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•Le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membre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sélectionne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un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cours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sur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l'interface</a:t>
            </a:r>
            <a:endParaRPr lang="en-US" sz="23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•Le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système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vérifie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la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disponibilité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dans la base</a:t>
            </a:r>
          </a:p>
          <a:p>
            <a:pPr algn="l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•Si des places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sont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disponibles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: </a:t>
            </a:r>
          </a:p>
          <a:p>
            <a:pPr marL="518155" lvl="1" indent="-259078" algn="l">
              <a:lnSpc>
                <a:spcPts val="3359"/>
              </a:lnSpc>
              <a:buFont typeface="Arial"/>
              <a:buChar char="•"/>
            </a:pP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Enregistrement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de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l'inscription</a:t>
            </a:r>
            <a:endParaRPr lang="en-US" sz="23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marL="518155" lvl="1" indent="-259078" algn="l">
              <a:lnSpc>
                <a:spcPts val="3359"/>
              </a:lnSpc>
              <a:buFont typeface="Arial"/>
              <a:buChar char="•"/>
            </a:pP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Confirmation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envoyée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au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membre</a:t>
            </a:r>
            <a:endParaRPr lang="en-US" sz="23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3359"/>
              </a:lnSpc>
            </a:pPr>
            <a:endParaRPr lang="en-US" sz="23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3359"/>
              </a:lnSpc>
            </a:pP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Sinon: Message "Cours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complet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"</a:t>
            </a:r>
          </a:p>
          <a:p>
            <a:pPr algn="l">
              <a:lnSpc>
                <a:spcPts val="3359"/>
              </a:lnSpc>
            </a:pPr>
            <a:endParaRPr lang="en-US" sz="23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3359"/>
              </a:lnSpc>
            </a:pP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Avantages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: ✓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Vérification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automatique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de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disponibilité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✓ Mise à jour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en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temps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réel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✓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Évite</a:t>
            </a:r>
            <a:r>
              <a:rPr lang="en-US" sz="2399" dirty="0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 les </a:t>
            </a:r>
            <a:r>
              <a:rPr lang="en-US" sz="2399" dirty="0" err="1">
                <a:solidFill>
                  <a:srgbClr val="FFFFFF"/>
                </a:solidFill>
                <a:latin typeface="Aptos" panose="020B0004020202020204" pitchFamily="34" charset="0"/>
                <a:ea typeface="Aptos"/>
                <a:cs typeface="Aptos"/>
                <a:sym typeface="Aptos"/>
              </a:rPr>
              <a:t>surréservations</a:t>
            </a:r>
            <a:endParaRPr lang="en-US" sz="2399" dirty="0">
              <a:solidFill>
                <a:srgbClr val="FFFFFF"/>
              </a:solidFill>
              <a:latin typeface="Aptos" panose="020B0004020202020204" pitchFamily="34" charset="0"/>
              <a:ea typeface="Aptos"/>
              <a:cs typeface="Aptos"/>
              <a:sym typeface="Aptos"/>
            </a:endParaRPr>
          </a:p>
          <a:p>
            <a:pPr algn="l">
              <a:lnSpc>
                <a:spcPts val="5319"/>
              </a:lnSpc>
              <a:spcBef>
                <a:spcPct val="0"/>
              </a:spcBef>
            </a:pPr>
            <a:endParaRPr lang="en-US" sz="2399" dirty="0">
              <a:solidFill>
                <a:srgbClr val="FFFFFF"/>
              </a:solidFill>
              <a:latin typeface="Aptos"/>
              <a:ea typeface="Aptos"/>
              <a:cs typeface="Aptos"/>
              <a:sym typeface="Apto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728423" y="665387"/>
            <a:ext cx="610357" cy="352897"/>
          </a:xfrm>
          <a:custGeom>
            <a:avLst/>
            <a:gdLst/>
            <a:ahLst/>
            <a:cxnLst/>
            <a:rect l="l" t="t" r="r" b="b"/>
            <a:pathLst>
              <a:path w="610357" h="352897">
                <a:moveTo>
                  <a:pt x="0" y="0"/>
                </a:moveTo>
                <a:lnTo>
                  <a:pt x="610357" y="0"/>
                </a:lnTo>
                <a:lnTo>
                  <a:pt x="610357" y="352897"/>
                </a:lnTo>
                <a:lnTo>
                  <a:pt x="0" y="3528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>
            <a:off x="1028700" y="665387"/>
            <a:ext cx="383444" cy="363313"/>
          </a:xfrm>
          <a:custGeom>
            <a:avLst/>
            <a:gdLst/>
            <a:ahLst/>
            <a:cxnLst/>
            <a:rect l="l" t="t" r="r" b="b"/>
            <a:pathLst>
              <a:path w="383444" h="363313">
                <a:moveTo>
                  <a:pt x="0" y="0"/>
                </a:moveTo>
                <a:lnTo>
                  <a:pt x="383444" y="0"/>
                </a:lnTo>
                <a:lnTo>
                  <a:pt x="383444" y="363313"/>
                </a:lnTo>
                <a:lnTo>
                  <a:pt x="0" y="36331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TextBox 4"/>
          <p:cNvSpPr txBox="1"/>
          <p:nvPr/>
        </p:nvSpPr>
        <p:spPr>
          <a:xfrm>
            <a:off x="1619499" y="674419"/>
            <a:ext cx="1714579" cy="343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38"/>
              </a:lnSpc>
              <a:spcBef>
                <a:spcPct val="0"/>
              </a:spcBef>
            </a:pPr>
            <a:r>
              <a:rPr lang="en-US" sz="1956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BORCELLE</a:t>
            </a:r>
          </a:p>
        </p:txBody>
      </p:sp>
      <p:grpSp>
        <p:nvGrpSpPr>
          <p:cNvPr id="5" name="Group 5"/>
          <p:cNvGrpSpPr/>
          <p:nvPr/>
        </p:nvGrpSpPr>
        <p:grpSpPr>
          <a:xfrm rot="-10800000">
            <a:off x="14704609" y="9621613"/>
            <a:ext cx="3284984" cy="421465"/>
            <a:chOff x="0" y="0"/>
            <a:chExt cx="7345902" cy="94248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345901" cy="942483"/>
            </a:xfrm>
            <a:custGeom>
              <a:avLst/>
              <a:gdLst/>
              <a:ahLst/>
              <a:cxnLst/>
              <a:rect l="l" t="t" r="r" b="b"/>
              <a:pathLst>
                <a:path w="7345901" h="942483">
                  <a:moveTo>
                    <a:pt x="203200" y="0"/>
                  </a:moveTo>
                  <a:lnTo>
                    <a:pt x="7345901" y="0"/>
                  </a:lnTo>
                  <a:lnTo>
                    <a:pt x="7142701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01600" y="-38100"/>
              <a:ext cx="7142702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-1"/>
            <a:ext cx="18288000" cy="2119625"/>
            <a:chOff x="0" y="0"/>
            <a:chExt cx="3206044" cy="44662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206044" cy="446625"/>
            </a:xfrm>
            <a:custGeom>
              <a:avLst/>
              <a:gdLst/>
              <a:ahLst/>
              <a:cxnLst/>
              <a:rect l="l" t="t" r="r" b="b"/>
              <a:pathLst>
                <a:path w="3206044" h="446625">
                  <a:moveTo>
                    <a:pt x="0" y="0"/>
                  </a:moveTo>
                  <a:lnTo>
                    <a:pt x="3206044" y="0"/>
                  </a:lnTo>
                  <a:lnTo>
                    <a:pt x="3206044" y="446625"/>
                  </a:lnTo>
                  <a:lnTo>
                    <a:pt x="0" y="446625"/>
                  </a:lnTo>
                  <a:close/>
                </a:path>
              </a:pathLst>
            </a:custGeom>
            <a:blipFill>
              <a:blip r:embed="rId6"/>
              <a:stretch>
                <a:fillRect t="-189354" b="-189354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04949" y="2246961"/>
            <a:ext cx="15316279" cy="1534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528"/>
              </a:lnSpc>
              <a:spcBef>
                <a:spcPct val="0"/>
              </a:spcBef>
            </a:pPr>
            <a:r>
              <a:rPr lang="en-US" sz="8948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TECHNOLOGIES &amp; IMPLÉMENTATION:</a:t>
            </a:r>
          </a:p>
        </p:txBody>
      </p:sp>
      <p:grpSp>
        <p:nvGrpSpPr>
          <p:cNvPr id="11" name="Group 11"/>
          <p:cNvGrpSpPr/>
          <p:nvPr/>
        </p:nvGrpSpPr>
        <p:grpSpPr>
          <a:xfrm rot="-10800000">
            <a:off x="11146619" y="3830344"/>
            <a:ext cx="7115981" cy="816801"/>
            <a:chOff x="0" y="0"/>
            <a:chExt cx="10330200" cy="118574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0330200" cy="1185742"/>
            </a:xfrm>
            <a:custGeom>
              <a:avLst/>
              <a:gdLst/>
              <a:ahLst/>
              <a:cxnLst/>
              <a:rect l="l" t="t" r="r" b="b"/>
              <a:pathLst>
                <a:path w="10330200" h="1185742">
                  <a:moveTo>
                    <a:pt x="203200" y="0"/>
                  </a:moveTo>
                  <a:lnTo>
                    <a:pt x="10330200" y="0"/>
                  </a:lnTo>
                  <a:lnTo>
                    <a:pt x="10127000" y="1185742"/>
                  </a:lnTo>
                  <a:lnTo>
                    <a:pt x="0" y="1185742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38100"/>
              <a:ext cx="10127000" cy="12238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619499" y="4122880"/>
            <a:ext cx="15363050" cy="59283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9"/>
              </a:lnSpc>
            </a:pPr>
            <a:endParaRPr dirty="0"/>
          </a:p>
          <a:p>
            <a:pPr algn="l">
              <a:lnSpc>
                <a:spcPts val="2939"/>
              </a:lnSpc>
            </a:pP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Backend:</a:t>
            </a:r>
          </a:p>
          <a:p>
            <a:pPr marL="453387" lvl="1" indent="-226693" algn="l">
              <a:lnSpc>
                <a:spcPts val="2939"/>
              </a:lnSpc>
              <a:buFont typeface="Arial"/>
              <a:buChar char="•"/>
            </a:pP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PHP -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Logique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métier et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traitement</a:t>
            </a:r>
            <a:endParaRPr lang="en-US" sz="20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3387" lvl="1" indent="-226693" algn="l">
              <a:lnSpc>
                <a:spcPts val="2939"/>
              </a:lnSpc>
              <a:buFont typeface="Arial"/>
              <a:buChar char="•"/>
            </a:pP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MySQL - Base de données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relationnelle</a:t>
            </a:r>
            <a:endParaRPr lang="en-US" sz="20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939"/>
              </a:lnSpc>
            </a:pPr>
            <a:endParaRPr lang="en-US" sz="20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939"/>
              </a:lnSpc>
            </a:pP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Frontend:</a:t>
            </a:r>
          </a:p>
          <a:p>
            <a:pPr marL="453387" lvl="1" indent="-226693" algn="l">
              <a:lnSpc>
                <a:spcPts val="2939"/>
              </a:lnSpc>
              <a:buFont typeface="Arial"/>
              <a:buChar char="•"/>
            </a:pP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HTML5 - Structure des pages</a:t>
            </a:r>
          </a:p>
          <a:p>
            <a:pPr marL="453387" lvl="1" indent="-226693" algn="l">
              <a:lnSpc>
                <a:spcPts val="2939"/>
              </a:lnSpc>
              <a:buFont typeface="Arial"/>
              <a:buChar char="•"/>
            </a:pP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CSS3 - Design et mise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forme</a:t>
            </a:r>
            <a:endParaRPr lang="en-US" sz="20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3387" lvl="1" indent="-226693" algn="l">
              <a:lnSpc>
                <a:spcPts val="2939"/>
              </a:lnSpc>
              <a:buFont typeface="Arial"/>
              <a:buChar char="•"/>
            </a:pP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JavaScript -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Interactivité</a:t>
            </a:r>
            <a:endParaRPr lang="en-US" sz="20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3387" lvl="1" indent="-226693" algn="l">
              <a:lnSpc>
                <a:spcPts val="2939"/>
              </a:lnSpc>
              <a:buFont typeface="Arial"/>
              <a:buChar char="•"/>
            </a:pP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Bootstrap - Interface responsive</a:t>
            </a:r>
          </a:p>
          <a:p>
            <a:pPr algn="l">
              <a:lnSpc>
                <a:spcPts val="2939"/>
              </a:lnSpc>
            </a:pPr>
            <a:endParaRPr lang="en-US" sz="20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2939"/>
              </a:lnSpc>
            </a:pP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Fonctionnalités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implémentées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: </a:t>
            </a:r>
          </a:p>
          <a:p>
            <a:pPr algn="l">
              <a:lnSpc>
                <a:spcPts val="2939"/>
              </a:lnSpc>
            </a:pP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✓ Système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d'authentification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sécurisé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(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hashage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des mots de passe) ✓ Interface responsive (desktop &amp; mobile) ✓ Gestion CRUD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complète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(Create, Read, Update, Delete) ✓ Système de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réservation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temps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réel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✓ Tableau de bord pour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chaque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type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d'utilisateur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✓ </a:t>
            </a:r>
            <a:r>
              <a:rPr lang="en-US" sz="2099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Génération</a:t>
            </a:r>
            <a:r>
              <a:rPr lang="en-US" sz="2099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de rapports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endParaRPr lang="en-US" sz="2099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" name="AutoShape 15"/>
          <p:cNvSpPr/>
          <p:nvPr/>
        </p:nvSpPr>
        <p:spPr>
          <a:xfrm flipH="1" flipV="1">
            <a:off x="1374044" y="6310353"/>
            <a:ext cx="0" cy="1374011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6" name="AutoShape 16"/>
          <p:cNvSpPr/>
          <p:nvPr/>
        </p:nvSpPr>
        <p:spPr>
          <a:xfrm flipV="1">
            <a:off x="1393094" y="8589171"/>
            <a:ext cx="0" cy="1090594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7" name="AutoShape 17"/>
          <p:cNvSpPr/>
          <p:nvPr/>
        </p:nvSpPr>
        <p:spPr>
          <a:xfrm flipV="1">
            <a:off x="1393094" y="4721102"/>
            <a:ext cx="0" cy="967861"/>
          </a:xfrm>
          <a:prstGeom prst="line">
            <a:avLst/>
          </a:prstGeom>
          <a:ln w="3810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14918338" y="9329140"/>
            <a:ext cx="3284984" cy="421465"/>
            <a:chOff x="0" y="0"/>
            <a:chExt cx="7345902" cy="94248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345901" cy="942483"/>
            </a:xfrm>
            <a:custGeom>
              <a:avLst/>
              <a:gdLst/>
              <a:ahLst/>
              <a:cxnLst/>
              <a:rect l="l" t="t" r="r" b="b"/>
              <a:pathLst>
                <a:path w="7345901" h="942483">
                  <a:moveTo>
                    <a:pt x="203200" y="0"/>
                  </a:moveTo>
                  <a:lnTo>
                    <a:pt x="7345901" y="0"/>
                  </a:lnTo>
                  <a:lnTo>
                    <a:pt x="7142701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01600" y="-38100"/>
              <a:ext cx="7142702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034016" y="1732829"/>
            <a:ext cx="8603919" cy="1052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53"/>
              </a:lnSpc>
              <a:spcBef>
                <a:spcPct val="0"/>
              </a:spcBef>
            </a:pPr>
            <a:r>
              <a:rPr lang="en-US" sz="6181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CONCLUSION &amp; PERSPECTIVES: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4347" y="1646422"/>
            <a:ext cx="6161477" cy="1339782"/>
            <a:chOff x="0" y="0"/>
            <a:chExt cx="4010989" cy="8721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010989" cy="872169"/>
            </a:xfrm>
            <a:custGeom>
              <a:avLst/>
              <a:gdLst/>
              <a:ahLst/>
              <a:cxnLst/>
              <a:rect l="l" t="t" r="r" b="b"/>
              <a:pathLst>
                <a:path w="4010989" h="872169">
                  <a:moveTo>
                    <a:pt x="203200" y="0"/>
                  </a:moveTo>
                  <a:lnTo>
                    <a:pt x="4010989" y="0"/>
                  </a:lnTo>
                  <a:lnTo>
                    <a:pt x="3807789" y="872169"/>
                  </a:lnTo>
                  <a:lnTo>
                    <a:pt x="0" y="872169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101600" y="-38100"/>
              <a:ext cx="3807789" cy="91026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 flipV="1">
            <a:off x="781845" y="8649263"/>
            <a:ext cx="4795430" cy="0"/>
          </a:xfrm>
          <a:prstGeom prst="line">
            <a:avLst/>
          </a:prstGeom>
          <a:ln w="1905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0" name="AutoShape 10"/>
          <p:cNvSpPr/>
          <p:nvPr/>
        </p:nvSpPr>
        <p:spPr>
          <a:xfrm flipV="1">
            <a:off x="7112019" y="3907134"/>
            <a:ext cx="4795430" cy="0"/>
          </a:xfrm>
          <a:prstGeom prst="line">
            <a:avLst/>
          </a:prstGeom>
          <a:ln w="1905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1" name="AutoShape 11"/>
          <p:cNvSpPr/>
          <p:nvPr/>
        </p:nvSpPr>
        <p:spPr>
          <a:xfrm>
            <a:off x="11431227" y="8630213"/>
            <a:ext cx="5129603" cy="0"/>
          </a:xfrm>
          <a:prstGeom prst="line">
            <a:avLst/>
          </a:prstGeom>
          <a:ln w="19050" cap="flat">
            <a:solidFill>
              <a:srgbClr val="FFB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fr-FR"/>
          </a:p>
        </p:txBody>
      </p:sp>
      <p:sp>
        <p:nvSpPr>
          <p:cNvPr id="12" name="TextBox 12"/>
          <p:cNvSpPr txBox="1"/>
          <p:nvPr/>
        </p:nvSpPr>
        <p:spPr>
          <a:xfrm>
            <a:off x="2281959" y="4332912"/>
            <a:ext cx="13052575" cy="4070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Ce que nous avons réalisé :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 site web fonctionnel pour gérer une salle de sport ,3 types d'utilisateurs : Admin, Entraîneur, Membre ,Réservation de cours en ligne , Gestion des abonnements et paiements</a:t>
            </a:r>
          </a:p>
          <a:p>
            <a:pPr algn="ctr">
              <a:lnSpc>
                <a:spcPts val="2940"/>
              </a:lnSpc>
            </a:pPr>
            <a:endParaRPr lang="en-US" sz="2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2940"/>
              </a:lnSpc>
            </a:pPr>
            <a:endParaRPr lang="en-US" sz="2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Ce que nous avons appRIS :</a:t>
            </a:r>
          </a:p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CONCEVOIR UN SYSTÈME D'INFORMATION,CRÉER DES DIAGRAMMES UML , DÉVELOPPER UN SITE WEB AVEC PHP ET MYSQL</a:t>
            </a:r>
          </a:p>
          <a:p>
            <a:pPr algn="ctr">
              <a:lnSpc>
                <a:spcPts val="2940"/>
              </a:lnSpc>
            </a:pPr>
            <a:endParaRPr lang="en-US" sz="2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2940"/>
              </a:lnSpc>
              <a:spcBef>
                <a:spcPct val="0"/>
              </a:spcBef>
            </a:pPr>
            <a:endParaRPr lang="en-US" sz="21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5276" y="71967"/>
            <a:ext cx="13951630" cy="10215033"/>
            <a:chOff x="0" y="0"/>
            <a:chExt cx="1335866" cy="101542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35866" cy="1015425"/>
            </a:xfrm>
            <a:custGeom>
              <a:avLst/>
              <a:gdLst/>
              <a:ahLst/>
              <a:cxnLst/>
              <a:rect l="l" t="t" r="r" b="b"/>
              <a:pathLst>
                <a:path w="1335866" h="1015425">
                  <a:moveTo>
                    <a:pt x="203200" y="0"/>
                  </a:moveTo>
                  <a:lnTo>
                    <a:pt x="1335866" y="0"/>
                  </a:lnTo>
                  <a:lnTo>
                    <a:pt x="1132666" y="1015425"/>
                  </a:lnTo>
                  <a:lnTo>
                    <a:pt x="0" y="1015425"/>
                  </a:lnTo>
                  <a:lnTo>
                    <a:pt x="203200" y="0"/>
                  </a:lnTo>
                  <a:close/>
                </a:path>
              </a:pathLst>
            </a:custGeom>
            <a:blipFill>
              <a:blip r:embed="rId2"/>
              <a:stretch>
                <a:fillRect l="-7259" r="-7259"/>
              </a:stretch>
            </a:blipFill>
          </p:spPr>
          <p:txBody>
            <a:bodyPr/>
            <a:lstStyle/>
            <a:p>
              <a:endParaRPr lang="fr-FR"/>
            </a:p>
          </p:txBody>
        </p:sp>
      </p:grpSp>
      <p:grpSp>
        <p:nvGrpSpPr>
          <p:cNvPr id="4" name="Group 4"/>
          <p:cNvGrpSpPr/>
          <p:nvPr/>
        </p:nvGrpSpPr>
        <p:grpSpPr>
          <a:xfrm rot="-10800000">
            <a:off x="14492774" y="1562100"/>
            <a:ext cx="3284984" cy="421465"/>
            <a:chOff x="0" y="0"/>
            <a:chExt cx="7345902" cy="94248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345901" cy="942483"/>
            </a:xfrm>
            <a:custGeom>
              <a:avLst/>
              <a:gdLst/>
              <a:ahLst/>
              <a:cxnLst/>
              <a:rect l="l" t="t" r="r" b="b"/>
              <a:pathLst>
                <a:path w="7345901" h="942483">
                  <a:moveTo>
                    <a:pt x="203200" y="0"/>
                  </a:moveTo>
                  <a:lnTo>
                    <a:pt x="7345901" y="0"/>
                  </a:lnTo>
                  <a:lnTo>
                    <a:pt x="7142701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27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1600" y="-38100"/>
              <a:ext cx="7142702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343400" y="2921912"/>
            <a:ext cx="13258800" cy="9950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310"/>
              </a:lnSpc>
            </a:pPr>
            <a:r>
              <a:rPr lang="en-US" sz="9600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MERCI POUR VOTRE</a:t>
            </a:r>
          </a:p>
          <a:p>
            <a:pPr algn="l">
              <a:lnSpc>
                <a:spcPts val="23310"/>
              </a:lnSpc>
            </a:pPr>
            <a:r>
              <a:rPr lang="en-US" sz="9600" dirty="0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ATTENTION !</a:t>
            </a:r>
          </a:p>
          <a:p>
            <a:pPr algn="r">
              <a:lnSpc>
                <a:spcPts val="35486"/>
              </a:lnSpc>
              <a:spcBef>
                <a:spcPct val="0"/>
              </a:spcBef>
            </a:pPr>
            <a:endParaRPr lang="en-US" sz="16650" i="1" dirty="0">
              <a:solidFill>
                <a:srgbClr val="FFFFFF"/>
              </a:solidFill>
              <a:latin typeface="Anton Italics"/>
              <a:ea typeface="Anton Italics"/>
              <a:cs typeface="Anton Italics"/>
              <a:sym typeface="Anton Italics"/>
            </a:endParaRPr>
          </a:p>
        </p:txBody>
      </p:sp>
      <p:grpSp>
        <p:nvGrpSpPr>
          <p:cNvPr id="8" name="Group 8"/>
          <p:cNvGrpSpPr/>
          <p:nvPr/>
        </p:nvGrpSpPr>
        <p:grpSpPr>
          <a:xfrm rot="-10800000">
            <a:off x="13518874" y="6728318"/>
            <a:ext cx="1503476" cy="3486713"/>
            <a:chOff x="0" y="0"/>
            <a:chExt cx="406400" cy="9424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06400" cy="942483"/>
            </a:xfrm>
            <a:custGeom>
              <a:avLst/>
              <a:gdLst/>
              <a:ahLst/>
              <a:cxnLst/>
              <a:rect l="l" t="t" r="r" b="b"/>
              <a:pathLst>
                <a:path w="406400" h="942483">
                  <a:moveTo>
                    <a:pt x="203200" y="0"/>
                  </a:moveTo>
                  <a:lnTo>
                    <a:pt x="406400" y="0"/>
                  </a:lnTo>
                  <a:lnTo>
                    <a:pt x="203200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01600" y="-38100"/>
              <a:ext cx="203200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8343" y="2943079"/>
            <a:ext cx="3852253" cy="4495801"/>
            <a:chOff x="101600" y="-605999"/>
            <a:chExt cx="1020291" cy="1728366"/>
          </a:xfrm>
        </p:grpSpPr>
        <p:sp>
          <p:nvSpPr>
            <p:cNvPr id="12" name="Freeform 12"/>
            <p:cNvSpPr/>
            <p:nvPr/>
          </p:nvSpPr>
          <p:spPr>
            <a:xfrm>
              <a:off x="101600" y="-605999"/>
              <a:ext cx="1020291" cy="1728366"/>
            </a:xfrm>
            <a:custGeom>
              <a:avLst/>
              <a:gdLst/>
              <a:ahLst/>
              <a:cxnLst/>
              <a:rect l="l" t="t" r="r" b="b"/>
              <a:pathLst>
                <a:path w="1121891" h="942483">
                  <a:moveTo>
                    <a:pt x="203200" y="0"/>
                  </a:moveTo>
                  <a:lnTo>
                    <a:pt x="1121891" y="0"/>
                  </a:lnTo>
                  <a:lnTo>
                    <a:pt x="918691" y="942483"/>
                  </a:lnTo>
                  <a:lnTo>
                    <a:pt x="0" y="942483"/>
                  </a:lnTo>
                  <a:lnTo>
                    <a:pt x="203200" y="0"/>
                  </a:lnTo>
                  <a:close/>
                </a:path>
              </a:pathLst>
            </a:custGeom>
            <a:gradFill rotWithShape="1">
              <a:gsLst>
                <a:gs pos="0">
                  <a:srgbClr val="121212">
                    <a:alpha val="100000"/>
                  </a:srgbClr>
                </a:gs>
                <a:gs pos="33333">
                  <a:srgbClr val="8C6000">
                    <a:alpha val="100000"/>
                  </a:srgbClr>
                </a:gs>
                <a:gs pos="66667">
                  <a:srgbClr val="C38600">
                    <a:alpha val="100000"/>
                  </a:srgbClr>
                </a:gs>
                <a:gs pos="100000">
                  <a:srgbClr val="FFB000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fr-F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101600" y="-38100"/>
              <a:ext cx="918691" cy="9805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2659"/>
                </a:lnSpc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464</Words>
  <Application>Microsoft Office PowerPoint</Application>
  <PresentationFormat>Personnalisé</PresentationFormat>
  <Paragraphs>91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7" baseType="lpstr">
      <vt:lpstr>Anton Italics</vt:lpstr>
      <vt:lpstr>Open Sans Bold</vt:lpstr>
      <vt:lpstr>Open Sans</vt:lpstr>
      <vt:lpstr>Calibri</vt:lpstr>
      <vt:lpstr>Arial</vt:lpstr>
      <vt:lpstr>Aptos</vt:lpstr>
      <vt:lpstr>Open Sans Bold Italics</vt:lpstr>
      <vt:lpstr>Open Sans Medium Italics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FitZone</dc:title>
  <dc:creator>HP</dc:creator>
  <cp:lastModifiedBy>Melahi Nesrine</cp:lastModifiedBy>
  <cp:revision>2</cp:revision>
  <dcterms:created xsi:type="dcterms:W3CDTF">2006-08-16T00:00:00Z</dcterms:created>
  <dcterms:modified xsi:type="dcterms:W3CDTF">2025-11-23T23:53:10Z</dcterms:modified>
  <dc:identifier>DAG5jueNKRg</dc:identifier>
</cp:coreProperties>
</file>

<file path=docProps/thumbnail.jpeg>
</file>